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60" r:id="rId4"/>
    <p:sldId id="261" r:id="rId5"/>
    <p:sldId id="263" r:id="rId6"/>
    <p:sldId id="262" r:id="rId7"/>
    <p:sldId id="266" r:id="rId8"/>
    <p:sldId id="265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5" r:id="rId19"/>
  </p:sldIdLst>
  <p:sldSz cx="9144000" cy="6858000" type="screen4x3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1389">
          <p15:clr>
            <a:srgbClr val="A4A3A4"/>
          </p15:clr>
        </p15:guide>
        <p15:guide id="4" orient="horz" pos="3838">
          <p15:clr>
            <a:srgbClr val="A4A3A4"/>
          </p15:clr>
        </p15:guide>
        <p15:guide id="5" orient="horz" pos="709">
          <p15:clr>
            <a:srgbClr val="A4A3A4"/>
          </p15:clr>
        </p15:guide>
        <p15:guide id="6" pos="567">
          <p15:clr>
            <a:srgbClr val="A4A3A4"/>
          </p15:clr>
        </p15:guide>
        <p15:guide id="7" pos="51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2" autoAdjust="0"/>
    <p:restoredTop sz="94664" autoAdjust="0"/>
  </p:normalViewPr>
  <p:slideViewPr>
    <p:cSldViewPr snapToObjects="1">
      <p:cViewPr varScale="1">
        <p:scale>
          <a:sx n="109" d="100"/>
          <a:sy n="109" d="100"/>
        </p:scale>
        <p:origin x="1680" y="108"/>
      </p:cViewPr>
      <p:guideLst>
        <p:guide orient="horz" pos="799"/>
        <p:guide orient="horz" pos="4110"/>
        <p:guide orient="horz" pos="1389"/>
        <p:guide orient="horz" pos="3838"/>
        <p:guide orient="horz" pos="709"/>
        <p:guide pos="567"/>
        <p:guide pos="5193"/>
      </p:guideLst>
    </p:cSldViewPr>
  </p:slideViewPr>
  <p:outlineViewPr>
    <p:cViewPr>
      <p:scale>
        <a:sx n="33" d="100"/>
        <a:sy n="33" d="100"/>
      </p:scale>
      <p:origin x="0" y="-1184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0288" y="652463"/>
            <a:ext cx="4341812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 smtClean="0"/>
              <a:t>Textmasterformate durch Klicken bearbeiten</a:t>
            </a:r>
          </a:p>
          <a:p>
            <a:pPr lvl="1"/>
            <a:r>
              <a:rPr lang="de-CH" altLang="de-DE" smtClean="0"/>
              <a:t>Zweite Ebene</a:t>
            </a:r>
          </a:p>
          <a:p>
            <a:pPr lvl="2"/>
            <a:r>
              <a:rPr lang="de-CH" altLang="de-DE" smtClean="0"/>
              <a:t>Dritte Ebene</a:t>
            </a:r>
          </a:p>
          <a:p>
            <a:pPr lvl="3"/>
            <a:r>
              <a:rPr lang="de-CH" altLang="de-DE" smtClean="0"/>
              <a:t>Vierte Ebene</a:t>
            </a:r>
          </a:p>
          <a:p>
            <a:pPr lvl="4"/>
            <a:r>
              <a:rPr lang="de-CH" altLang="de-DE" smtClean="0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6FD99B0B-C2AD-4EAF-96A3-88E6D22BD8F3}" type="slidenum">
              <a:rPr lang="de-CH" altLang="de-DE"/>
              <a:pPr/>
              <a:t>‹Nr.›</a:t>
            </a:fld>
            <a:endParaRPr lang="de-CH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ELF pushing other languages into subsidiary roles in international business, finance, education and science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•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Ethnologue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estimates: five non-native speakers of English for every native speaker (Simons and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Fennig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2018)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•Reality of millions of people communicating in a language that is not their first -&gt; enormous repercussions for multilingualism and multilingual societies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•Little research into the cost-related impact on and consequences for non-native speakers who have to work in English 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•Academic study of ELF tends to focus on communicative success between non-native speakers and the linguistic and sociolinguistic aspects of the phenomenon (Jenkins 2007,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Seidlhofer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2011,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Mauranen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2012) 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Explain the difference between Interpretation and Translation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9B0B-C2AD-4EAF-96A3-88E6D22BD8F3}" type="slidenum">
              <a:rPr lang="de-CH" altLang="de-DE" smtClean="0"/>
              <a:pPr/>
              <a:t>2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4347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Quote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difficulty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defining</a:t>
            </a:r>
            <a:r>
              <a:rPr lang="de-CH" baseline="0" dirty="0" smtClean="0"/>
              <a:t> ELF: </a:t>
            </a:r>
            <a:r>
              <a:rPr lang="en-US" noProof="0" dirty="0" smtClean="0"/>
              <a:t>«Defining ELF as an object of study has been – an continues to be – a troublesome affair» (Mortensen, 2013, p.26)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9B0B-C2AD-4EAF-96A3-88E6D22BD8F3}" type="slidenum">
              <a:rPr lang="de-CH" altLang="de-DE" smtClean="0"/>
              <a:pPr/>
              <a:t>4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082661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Transfer-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Phanomene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aus der L1 (oder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Lx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):</a:t>
            </a:r>
          </a:p>
          <a:p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Akzent, „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false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friends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“,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transcoding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von Redewendungen</a:t>
            </a:r>
          </a:p>
          <a:p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Verschiedene Manifestationen, L1-abhangig</a:t>
            </a:r>
          </a:p>
          <a:p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Beispiele L1 Deutsch:</a:t>
            </a:r>
          </a:p>
          <a:p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„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short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pregnant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 ≠ „kurz und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pragnant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 (Albl-Mikasa 2014)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„the yellow of the egg“ ≠ „das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Gelbe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vom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Ei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 (Albl-Mikasa 2014)</a:t>
            </a:r>
          </a:p>
          <a:p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„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hardly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interested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!“ ≠ „Wir sind sehr fest daran interessiert!“ (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personl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Komm.)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„I show you where Beardy gets the cider.“ ≠ „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Ich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zeig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Dir wo der </a:t>
            </a:r>
            <a:r>
              <a:rPr lang="en-GB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Bartli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den Most holt.“</a:t>
            </a:r>
          </a:p>
          <a:p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(„Holy Bimbam“ -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Wortliche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Ubersetzungen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schweizerischer </a:t>
            </a:r>
            <a:r>
              <a:rPr lang="de-CH" sz="1200" b="0" i="0" u="none" strike="noStrike" kern="1200" baseline="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Sprichworter</a:t>
            </a:r>
            <a:r>
              <a:rPr lang="de-CH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Ø Shared languages benefit (Albl-Mikasa 2013)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9B0B-C2AD-4EAF-96A3-88E6D22BD8F3}" type="slidenum">
              <a:rPr lang="de-CH" altLang="de-DE" smtClean="0"/>
              <a:pPr/>
              <a:t>5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416986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Gevins</a:t>
            </a:r>
            <a:r>
              <a:rPr lang="de-CH" dirty="0" smtClean="0"/>
              <a:t>: </a:t>
            </a:r>
            <a:r>
              <a:rPr lang="de-CH" dirty="0" err="1" smtClean="0"/>
              <a:t>originally</a:t>
            </a:r>
            <a:r>
              <a:rPr lang="de-CH" dirty="0" smtClean="0"/>
              <a:t> </a:t>
            </a:r>
            <a:r>
              <a:rPr lang="de-CH" dirty="0" err="1" smtClean="0"/>
              <a:t>intended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monitoring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cognitive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during</a:t>
            </a:r>
            <a:r>
              <a:rPr lang="de-CH" baseline="0" dirty="0" smtClean="0"/>
              <a:t> human-computer </a:t>
            </a:r>
            <a:r>
              <a:rPr lang="de-CH" baseline="0" dirty="0" err="1" smtClean="0"/>
              <a:t>interaction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9B0B-C2AD-4EAF-96A3-88E6D22BD8F3}" type="slidenum">
              <a:rPr lang="de-CH" altLang="de-DE" smtClean="0"/>
              <a:pPr/>
              <a:t>6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208538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9B0B-C2AD-4EAF-96A3-88E6D22BD8F3}" type="slidenum">
              <a:rPr lang="de-CH" altLang="de-DE" smtClean="0"/>
              <a:pPr/>
              <a:t>7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70469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goal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get</a:t>
            </a:r>
            <a:r>
              <a:rPr lang="de-CH" baseline="0" dirty="0" smtClean="0"/>
              <a:t> 30 </a:t>
            </a:r>
            <a:r>
              <a:rPr lang="de-CH" baseline="0" dirty="0" err="1" smtClean="0"/>
              <a:t>participants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subgroup</a:t>
            </a:r>
            <a:r>
              <a:rPr lang="de-CH" baseline="0" dirty="0" smtClean="0"/>
              <a:t> -&gt; </a:t>
            </a:r>
            <a:r>
              <a:rPr lang="de-CH" baseline="0" dirty="0" err="1" smtClean="0"/>
              <a:t>resulting</a:t>
            </a:r>
            <a:r>
              <a:rPr lang="de-CH" baseline="0" dirty="0" smtClean="0"/>
              <a:t> in 270 </a:t>
            </a:r>
            <a:r>
              <a:rPr lang="de-CH" baseline="0" dirty="0" err="1" smtClean="0"/>
              <a:t>participants</a:t>
            </a:r>
            <a:r>
              <a:rPr lang="de-CH" baseline="0" dirty="0" smtClean="0"/>
              <a:t> in total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9B0B-C2AD-4EAF-96A3-88E6D22BD8F3}" type="slidenum">
              <a:rPr lang="de-CH" altLang="de-DE" smtClean="0"/>
              <a:pPr/>
              <a:t>9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592293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Each</a:t>
            </a:r>
            <a:r>
              <a:rPr lang="de-CH" dirty="0" smtClean="0"/>
              <a:t> </a:t>
            </a:r>
            <a:r>
              <a:rPr lang="de-CH" dirty="0" err="1" smtClean="0"/>
              <a:t>participant</a:t>
            </a:r>
            <a:r>
              <a:rPr lang="de-CH" baseline="0" dirty="0" smtClean="0"/>
              <a:t> will </a:t>
            </a:r>
            <a:r>
              <a:rPr lang="de-CH" baseline="0" dirty="0" err="1" smtClean="0"/>
              <a:t>work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text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either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ELF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SE </a:t>
            </a:r>
            <a:r>
              <a:rPr lang="de-CH" baseline="0" dirty="0" err="1" smtClean="0"/>
              <a:t>version</a:t>
            </a:r>
            <a:r>
              <a:rPr lang="de-CH" baseline="0" dirty="0" smtClean="0"/>
              <a:t> (not </a:t>
            </a:r>
            <a:r>
              <a:rPr lang="de-CH" baseline="0" dirty="0" err="1" smtClean="0"/>
              <a:t>both</a:t>
            </a:r>
            <a:r>
              <a:rPr lang="de-CH" baseline="0" dirty="0" smtClean="0"/>
              <a:t>) -&gt; </a:t>
            </a:r>
            <a:r>
              <a:rPr lang="de-CH" baseline="0" dirty="0" err="1" smtClean="0"/>
              <a:t>counterbalanced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across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subjects</a:t>
            </a:r>
            <a:endParaRPr lang="de-CH" baseline="0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9B0B-C2AD-4EAF-96A3-88E6D22BD8F3}" type="slidenum">
              <a:rPr lang="de-CH" altLang="de-DE" smtClean="0"/>
              <a:pPr/>
              <a:t>11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802114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Probably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covert </a:t>
            </a:r>
            <a:r>
              <a:rPr lang="de-CH" baseline="0" dirty="0" err="1" smtClean="0"/>
              <a:t>interpretation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data</a:t>
            </a:r>
            <a:r>
              <a:rPr lang="de-CH" baseline="0" dirty="0" smtClean="0"/>
              <a:t> will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analyses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D99B0B-C2AD-4EAF-96A3-88E6D22BD8F3}" type="slidenum">
              <a:rPr lang="de-CH" altLang="de-DE" smtClean="0"/>
              <a:pPr/>
              <a:t>16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43151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1" name="Picture 15" descr="uzh_logo_e_pos_grau_1mm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989138"/>
            <a:ext cx="7343775" cy="12954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de-DE" altLang="de-DE" noProof="0" smtClean="0"/>
              <a:t>Titelmasterformat durch Klicken bearbeiten</a:t>
            </a:r>
            <a:endParaRPr lang="en-US" altLang="de-DE" noProof="0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429000"/>
            <a:ext cx="7343775" cy="1752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 smtClean="0"/>
              <a:t>Formatvorlage des Untertitelmasters durch Klicken bearbeiten</a:t>
            </a:r>
            <a:endParaRPr lang="en-US" altLang="de-DE" noProof="0" smtClean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900113" y="6524625"/>
            <a:ext cx="2133600" cy="215900"/>
          </a:xfrm>
        </p:spPr>
        <p:txBody>
          <a:bodyPr/>
          <a:lstStyle>
            <a:lvl1pPr>
              <a:defRPr/>
            </a:lvl1pPr>
          </a:lstStyle>
          <a:p>
            <a:fld id="{401B423E-4811-4F09-B5DD-01D15F2CDC5E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399213" y="6524625"/>
            <a:ext cx="1844675" cy="2159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de-DE"/>
              <a:t>Page </a:t>
            </a:r>
            <a:fld id="{8AB7884C-6148-49AB-8B63-D1404575F504}" type="slidenum">
              <a:rPr lang="en-US" altLang="de-DE"/>
              <a:pPr/>
              <a:t>‹Nr.›</a:t>
            </a:fld>
            <a:endParaRPr lang="en-US" altLang="de-DE"/>
          </a:p>
        </p:txBody>
      </p:sp>
      <p:sp>
        <p:nvSpPr>
          <p:cNvPr id="4104" name="Line 8"/>
          <p:cNvSpPr>
            <a:spLocks noChangeShapeType="1"/>
          </p:cNvSpPr>
          <p:nvPr userDrawn="1"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sp>
        <p:nvSpPr>
          <p:cNvPr id="4105" name="Text Box 9"/>
          <p:cNvSpPr txBox="1">
            <a:spLocks noChangeArrowheads="1"/>
          </p:cNvSpPr>
          <p:nvPr userDrawn="1"/>
        </p:nvSpPr>
        <p:spPr bwMode="auto">
          <a:xfrm>
            <a:off x="900113" y="852488"/>
            <a:ext cx="7343775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altLang="de-DE" sz="1400" b="1" dirty="0" smtClean="0"/>
              <a:t>Department of Psychology</a:t>
            </a:r>
            <a:r>
              <a:rPr lang="en-US" altLang="de-DE" sz="1400" b="1" baseline="0" dirty="0" smtClean="0"/>
              <a:t> - Neuropsychology</a:t>
            </a:r>
            <a:endParaRPr lang="en-US" altLang="de-DE" sz="1400" b="1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12217B-082F-4707-A18E-30139B07C9F9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Title of the presentation, Author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Page </a:t>
            </a:r>
            <a:fld id="{E3CDE569-4ABF-4A09-97B3-8BF730165D79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33666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408738" y="1268413"/>
            <a:ext cx="1835150" cy="4824412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900113" y="1268413"/>
            <a:ext cx="5356225" cy="4824412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F0C13E8-73B9-4197-9665-EF401EE4E4A7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Title of the presentation, Author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Page </a:t>
            </a:r>
            <a:fld id="{6955AFBD-B937-42EE-AAB1-7A082D8C48ED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41624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32DB59-510A-42D3-A67A-A101FF683948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Title of the presentation, Author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Page </a:t>
            </a:r>
            <a:fld id="{306BF85D-5A8C-461E-ACE4-E6B286D1B842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847799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8FD920C-FAC6-497B-9263-A40B90E74780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Title of the presentation, Author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Page </a:t>
            </a:r>
            <a:fld id="{F2FA5640-ADBC-482C-A41B-32111FA847EC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906801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00113" y="2205038"/>
            <a:ext cx="3595687" cy="38877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3595688" cy="3887787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4E84749-682B-4D74-9899-92E972B7A145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Title of the presentation, Author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Page </a:t>
            </a:r>
            <a:fld id="{9019FFBA-D048-4774-A1F3-7B7F461F1CAE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63739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7EA6BE-85FB-4872-9824-DF8C78842E6D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Title of the presentation, Author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Page </a:t>
            </a:r>
            <a:fld id="{DCA7FF9A-771E-4ACB-953E-D0EF8915576B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250575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0706B2-ADCA-4F62-AD1D-D9AF16ADA27E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Title of the presentation, Author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Page </a:t>
            </a:r>
            <a:fld id="{BB05A828-E620-4A54-8D93-0A2D6BA4086B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71115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378FB6-2565-49A7-A67E-C07127C98066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Title of the presentation, Author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Page </a:t>
            </a:r>
            <a:fld id="{448B1997-6E6A-4D54-A288-F518E9FE3B3D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56038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1A3CFC-F93E-42DB-B6F3-1754BE32A3F3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Title of the presentation, Author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Page </a:t>
            </a:r>
            <a:fld id="{96D84157-7AAC-4CBC-BDC5-9BBFA30AEFAB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936095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6CD4608-0438-4959-8A08-1EE0F837F570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Title of the presentation, Author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de-DE"/>
              <a:t>Page </a:t>
            </a:r>
            <a:fld id="{23E6B35C-2AC8-4009-A604-3ABEBD3F3550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478236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268413"/>
            <a:ext cx="734377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205038"/>
            <a:ext cx="734377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Textmasterformate durch Klicken bearbeiten</a:t>
            </a:r>
          </a:p>
          <a:p>
            <a:pPr lvl="1"/>
            <a:r>
              <a:rPr lang="en-US" altLang="de-DE" smtClean="0"/>
              <a:t>Zweite Ebene</a:t>
            </a:r>
          </a:p>
          <a:p>
            <a:pPr lvl="2"/>
            <a:r>
              <a:rPr lang="en-US" altLang="de-DE" smtClean="0"/>
              <a:t>Dritte Ebene</a:t>
            </a:r>
          </a:p>
          <a:p>
            <a:pPr lvl="3"/>
            <a:r>
              <a:rPr lang="en-US" altLang="de-DE" smtClean="0"/>
              <a:t>Vierte Ebene</a:t>
            </a:r>
          </a:p>
          <a:p>
            <a:pPr lvl="4"/>
            <a:r>
              <a:rPr lang="en-US" altLang="de-DE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00113" y="6524625"/>
            <a:ext cx="93503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9E8BC183-E872-4B75-AEE5-AA0FBE2A85B8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08175" y="6524625"/>
            <a:ext cx="525621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 altLang="de-DE"/>
              <a:t>Title of the presentation, Author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51725" y="6524625"/>
            <a:ext cx="79216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 altLang="de-DE"/>
              <a:t>Page </a:t>
            </a:r>
            <a:fld id="{AA9D16B6-B039-42AD-BE4F-BBEBA94327B0}" type="slidenum">
              <a:rPr lang="en-US" altLang="de-DE"/>
              <a:pPr/>
              <a:t>‹Nr.›</a:t>
            </a:fld>
            <a:endParaRPr lang="en-US" altLang="de-DE"/>
          </a:p>
        </p:txBody>
      </p:sp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  <p:pic>
        <p:nvPicPr>
          <p:cNvPr id="1037" name="Picture 13" descr="uzh_logo_e_pos_grau_1mm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 Box 14"/>
          <p:cNvSpPr txBox="1">
            <a:spLocks noChangeArrowheads="1"/>
          </p:cNvSpPr>
          <p:nvPr userDrawn="1"/>
        </p:nvSpPr>
        <p:spPr bwMode="auto">
          <a:xfrm>
            <a:off x="900113" y="852488"/>
            <a:ext cx="7343775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altLang="de-DE" sz="1400" b="1" dirty="0" smtClean="0"/>
              <a:t>Department of Psychology</a:t>
            </a:r>
            <a:r>
              <a:rPr lang="en-US" altLang="de-DE" sz="1400" b="1" baseline="0" dirty="0" smtClean="0"/>
              <a:t> - Neuropsychology</a:t>
            </a:r>
            <a:endParaRPr lang="en-US" altLang="de-DE" sz="1400" b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667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75" indent="-3540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438275" indent="-3667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/>
          <a:p>
            <a:fld id="{710749AA-474F-44C3-8A45-6BD5D3B12C3D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de-DE"/>
              <a:t>Page </a:t>
            </a:r>
            <a:fld id="{AACEFD3B-118C-4D93-A6FA-65739A06ABCA}" type="slidenum">
              <a:rPr lang="en-US" altLang="de-DE"/>
              <a:pPr/>
              <a:t>1</a:t>
            </a:fld>
            <a:endParaRPr lang="en-US" altLang="de-DE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de-DE" noProof="0" dirty="0" smtClean="0"/>
              <a:t>CLINT: Cognitive Load in Interpreting and Translation</a:t>
            </a:r>
            <a:endParaRPr lang="en-US" altLang="de-DE" noProof="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de-DE" noProof="0" dirty="0" smtClean="0"/>
              <a:t>Michael Boos</a:t>
            </a:r>
            <a:endParaRPr lang="en-US" altLang="de-DE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Interpreters &amp; Translators: Two </a:t>
            </a:r>
            <a:r>
              <a:rPr lang="en-US" dirty="0" smtClean="0"/>
              <a:t>PhD </a:t>
            </a:r>
            <a:r>
              <a:rPr lang="en-US" noProof="0" dirty="0" smtClean="0"/>
              <a:t>projects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Shared resources but different experimental set-ups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Project «Interpretation»: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PhD project of Michi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The focus for the rest of the presentation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Project «Translation»: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PhD project of Matthias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More information coming soon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10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39854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00113" y="1268413"/>
            <a:ext cx="7416303" cy="503237"/>
          </a:xfrm>
        </p:spPr>
        <p:txBody>
          <a:bodyPr/>
          <a:lstStyle/>
          <a:p>
            <a:r>
              <a:rPr lang="en-US" noProof="0" dirty="0" smtClean="0"/>
              <a:t>Experimental set-up for the interpreters – overview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113" y="2205038"/>
            <a:ext cx="7343775" cy="3887787"/>
          </a:xfrm>
        </p:spPr>
        <p:txBody>
          <a:bodyPr/>
          <a:lstStyle/>
          <a:p>
            <a:pPr marL="1724025" lvl="4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Listening task</a:t>
            </a:r>
          </a:p>
          <a:p>
            <a:pPr marL="1724025" lvl="4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Shadowing task*</a:t>
            </a:r>
          </a:p>
          <a:p>
            <a:pPr marL="1724025" lvl="4" indent="-285750">
              <a:buFontTx/>
              <a:buChar char="-"/>
            </a:pPr>
            <a:r>
              <a:rPr lang="en-US" dirty="0" smtClean="0">
                <a:solidFill>
                  <a:srgbClr val="FF0000"/>
                </a:solidFill>
              </a:rPr>
              <a:t>Interpretation task*</a:t>
            </a:r>
          </a:p>
          <a:p>
            <a:pPr marL="1724025" lvl="4" indent="-285750">
              <a:buFontTx/>
              <a:buChar char="-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Listening task</a:t>
            </a:r>
          </a:p>
          <a:p>
            <a:pPr marL="1724025" lvl="4" indent="-285750">
              <a:buFontTx/>
              <a:buChar char="-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Shadowing task*</a:t>
            </a:r>
          </a:p>
          <a:p>
            <a:pPr marL="1724025" lvl="4" indent="-285750">
              <a:buFontTx/>
              <a:buChar char="-"/>
            </a:pP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Interpretation task*</a:t>
            </a:r>
          </a:p>
          <a:p>
            <a:pPr lvl="4"/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1724025" lvl="4" indent="-285750">
              <a:buFontTx/>
              <a:buChar char="-"/>
            </a:pPr>
            <a:r>
              <a:rPr lang="en-US" dirty="0" smtClean="0"/>
              <a:t>Lexical decision task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*order randomized; </a:t>
            </a:r>
            <a:r>
              <a:rPr lang="en-US" sz="1100" dirty="0" smtClean="0"/>
              <a:t>(ELF = English as Lingua Franca; SE = Standard </a:t>
            </a:r>
            <a:r>
              <a:rPr lang="en-US" sz="1100" dirty="0" err="1" smtClean="0"/>
              <a:t>Engish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11</a:t>
            </a:fld>
            <a:endParaRPr lang="en-US" altLang="de-DE"/>
          </a:p>
        </p:txBody>
      </p:sp>
      <p:sp>
        <p:nvSpPr>
          <p:cNvPr id="7" name="Textfeld 6"/>
          <p:cNvSpPr txBox="1"/>
          <p:nvPr/>
        </p:nvSpPr>
        <p:spPr>
          <a:xfrm>
            <a:off x="899592" y="2525316"/>
            <a:ext cx="10801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rgbClr val="FF0000"/>
                </a:solidFill>
              </a:rPr>
              <a:t>Text 1* – ELF*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899592" y="3605535"/>
            <a:ext cx="10801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Text 2* – SE*</a:t>
            </a:r>
            <a:endParaRPr lang="de-CH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62" y="4293096"/>
            <a:ext cx="1891854" cy="70622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562" y="2939260"/>
            <a:ext cx="1891854" cy="1281828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6372300" y="2513309"/>
            <a:ext cx="15841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EEG </a:t>
            </a:r>
            <a:r>
              <a:rPr lang="de-CH" dirty="0" err="1" smtClean="0"/>
              <a:t>system</a:t>
            </a:r>
            <a:r>
              <a:rPr lang="de-CH" dirty="0" smtClean="0"/>
              <a:t>: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3037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Experimental set-up: Listening task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5181" y="4966821"/>
            <a:ext cx="7343775" cy="1412356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Listening to the first part of the respective text for 6 minutes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ym typeface="Wingdings" panose="05000000000000000000" pitchFamily="2" charset="2"/>
              </a:rPr>
              <a:t>After listening to the text, four forced choice questions have to be answered </a:t>
            </a:r>
          </a:p>
          <a:p>
            <a:pPr marL="285750" indent="-285750">
              <a:buFontTx/>
              <a:buChar char="-"/>
            </a:pPr>
            <a:endParaRPr lang="en-US" sz="1400" dirty="0" smtClean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en-US" sz="1400" dirty="0" smtClean="0">
                <a:sym typeface="Wingdings" panose="05000000000000000000" pitchFamily="2" charset="2"/>
              </a:rPr>
              <a:t> </a:t>
            </a:r>
            <a:r>
              <a:rPr lang="en-US" sz="1400" dirty="0" smtClean="0"/>
              <a:t>Input control</a:t>
            </a:r>
            <a:endParaRPr lang="en-US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12</a:t>
            </a:fld>
            <a:endParaRPr lang="en-US" altLang="de-DE"/>
          </a:p>
        </p:txBody>
      </p:sp>
      <p:sp>
        <p:nvSpPr>
          <p:cNvPr id="7" name="Rechteck 6"/>
          <p:cNvSpPr/>
          <p:nvPr/>
        </p:nvSpPr>
        <p:spPr bwMode="auto">
          <a:xfrm>
            <a:off x="900113" y="1889747"/>
            <a:ext cx="3599879" cy="2520279"/>
          </a:xfrm>
          <a:prstGeom prst="rect">
            <a:avLst/>
          </a:prstGeom>
          <a:noFill/>
          <a:ln w="158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4505156"/>
            <a:ext cx="291946" cy="29194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82" y="4005014"/>
            <a:ext cx="1296194" cy="129619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125277" y="4275306"/>
            <a:ext cx="392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err="1" smtClean="0"/>
              <a:t>No</a:t>
            </a:r>
            <a:endParaRPr lang="de-CH" dirty="0"/>
          </a:p>
        </p:txBody>
      </p:sp>
      <p:sp>
        <p:nvSpPr>
          <p:cNvPr id="11" name="Textfeld 10"/>
          <p:cNvSpPr txBox="1"/>
          <p:nvPr/>
        </p:nvSpPr>
        <p:spPr>
          <a:xfrm>
            <a:off x="7068401" y="4278475"/>
            <a:ext cx="551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Yes</a:t>
            </a:r>
            <a:endParaRPr lang="de-CH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1264068" y="4509070"/>
            <a:ext cx="3215319" cy="297614"/>
            <a:chOff x="1264068" y="5794017"/>
            <a:chExt cx="3215319" cy="297614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1264068" y="5803220"/>
              <a:ext cx="360039" cy="28636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1624107" y="5805264"/>
              <a:ext cx="360039" cy="286367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1984146" y="5805264"/>
              <a:ext cx="360039" cy="286367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2340013" y="5803219"/>
              <a:ext cx="360039" cy="286367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2700052" y="5802197"/>
              <a:ext cx="360039" cy="286367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3055919" y="5800152"/>
              <a:ext cx="360039" cy="286367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3411786" y="5798107"/>
              <a:ext cx="360039" cy="286367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3767653" y="5796062"/>
              <a:ext cx="360039" cy="286367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4119348" y="5794017"/>
              <a:ext cx="360039" cy="286367"/>
            </a:xfrm>
            <a:prstGeom prst="rect">
              <a:avLst/>
            </a:prstGeom>
          </p:spPr>
        </p:pic>
      </p:grpSp>
      <p:sp>
        <p:nvSpPr>
          <p:cNvPr id="22" name="Rechteck 21"/>
          <p:cNvSpPr/>
          <p:nvPr/>
        </p:nvSpPr>
        <p:spPr bwMode="auto">
          <a:xfrm>
            <a:off x="5364608" y="1889746"/>
            <a:ext cx="2879280" cy="2115267"/>
          </a:xfrm>
          <a:prstGeom prst="rect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sz="1200" dirty="0" err="1" smtClean="0"/>
              <a:t>Were</a:t>
            </a:r>
            <a:r>
              <a:rPr lang="de-CH" sz="1200" dirty="0" smtClean="0"/>
              <a:t> </a:t>
            </a:r>
            <a:r>
              <a:rPr lang="de-CH" sz="1200" dirty="0" err="1" smtClean="0"/>
              <a:t>the</a:t>
            </a:r>
            <a:r>
              <a:rPr lang="de-CH" sz="1200" dirty="0" smtClean="0"/>
              <a:t> </a:t>
            </a:r>
            <a:r>
              <a:rPr lang="de-CH" sz="1200" dirty="0" err="1" smtClean="0"/>
              <a:t>participants</a:t>
            </a:r>
            <a:r>
              <a:rPr lang="de-CH" sz="1200" dirty="0" smtClean="0"/>
              <a:t> </a:t>
            </a:r>
            <a:r>
              <a:rPr lang="de-CH" sz="1200" dirty="0" err="1" smtClean="0"/>
              <a:t>requested</a:t>
            </a:r>
            <a:r>
              <a:rPr lang="de-CH" sz="1200" dirty="0" smtClean="0"/>
              <a:t> </a:t>
            </a:r>
            <a:r>
              <a:rPr lang="de-CH" sz="1200" dirty="0" err="1" smtClean="0"/>
              <a:t>to</a:t>
            </a:r>
            <a:r>
              <a:rPr lang="de-CH" sz="1200" dirty="0" smtClean="0"/>
              <a:t> </a:t>
            </a:r>
            <a:r>
              <a:rPr lang="de-CH" sz="1200" dirty="0" err="1" smtClean="0"/>
              <a:t>wear</a:t>
            </a:r>
            <a:r>
              <a:rPr lang="de-CH" sz="1200" dirty="0" smtClean="0"/>
              <a:t> </a:t>
            </a:r>
            <a:r>
              <a:rPr lang="de-CH" sz="1200" dirty="0" err="1" smtClean="0"/>
              <a:t>the</a:t>
            </a:r>
            <a:r>
              <a:rPr lang="de-CH" sz="1200" dirty="0" smtClean="0"/>
              <a:t> same </a:t>
            </a:r>
            <a:r>
              <a:rPr lang="de-CH" sz="1200" dirty="0" err="1" smtClean="0"/>
              <a:t>jeans</a:t>
            </a:r>
            <a:r>
              <a:rPr lang="de-CH" sz="1200" dirty="0" smtClean="0"/>
              <a:t> </a:t>
            </a:r>
            <a:r>
              <a:rPr lang="de-CH" sz="1200" dirty="0" err="1" smtClean="0"/>
              <a:t>for</a:t>
            </a:r>
            <a:r>
              <a:rPr lang="de-CH" sz="1200" dirty="0" smtClean="0"/>
              <a:t> </a:t>
            </a:r>
            <a:r>
              <a:rPr lang="de-CH" sz="1200" dirty="0" err="1" smtClean="0"/>
              <a:t>six</a:t>
            </a:r>
            <a:r>
              <a:rPr lang="de-CH" sz="1200" dirty="0" smtClean="0"/>
              <a:t> </a:t>
            </a:r>
            <a:r>
              <a:rPr lang="de-CH" sz="1200" dirty="0" err="1" smtClean="0"/>
              <a:t>weeks</a:t>
            </a:r>
            <a:r>
              <a:rPr lang="de-CH" sz="1200" dirty="0" smtClean="0"/>
              <a:t>?</a:t>
            </a:r>
            <a:endParaRPr kumimoji="0" lang="de-CH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3" name="Pfeil nach rechts 22"/>
          <p:cNvSpPr/>
          <p:nvPr/>
        </p:nvSpPr>
        <p:spPr bwMode="auto">
          <a:xfrm>
            <a:off x="4499992" y="2682986"/>
            <a:ext cx="864096" cy="432048"/>
          </a:xfrm>
          <a:prstGeom prst="rightArrow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17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feld 23"/>
          <p:cNvSpPr txBox="1"/>
          <p:nvPr/>
        </p:nvSpPr>
        <p:spPr>
          <a:xfrm>
            <a:off x="463647" y="4410026"/>
            <a:ext cx="559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SE / ELF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316784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Experimental set-up: Shadowing task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113" y="3844191"/>
            <a:ext cx="7343775" cy="224863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Overt or covert shadowing (repetition) of the heard input depending on the sign presented on the screen as instantaneous as possible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stimulus-text will continue from where it stopped at the end of the last task (to make sure, the participants have some context)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At the very beginning of the experiment a short testing trial will be presented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Workload estimation question at the end of the task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13</a:t>
            </a:fld>
            <a:endParaRPr lang="en-US" altLang="de-DE"/>
          </a:p>
        </p:txBody>
      </p:sp>
      <p:sp>
        <p:nvSpPr>
          <p:cNvPr id="17" name="Rechteck 16"/>
          <p:cNvSpPr/>
          <p:nvPr/>
        </p:nvSpPr>
        <p:spPr bwMode="auto">
          <a:xfrm>
            <a:off x="900113" y="1889747"/>
            <a:ext cx="7343775" cy="675157"/>
          </a:xfrm>
          <a:prstGeom prst="rect">
            <a:avLst/>
          </a:prstGeom>
          <a:noFill/>
          <a:ln w="158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</a:t>
            </a:r>
            <a:r>
              <a:rPr lang="de-CH" dirty="0" smtClean="0"/>
              <a:t>X		O	X			O	         X …</a:t>
            </a:r>
            <a:endParaRPr kumimoji="0" lang="de-CH" sz="1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uppieren 17"/>
          <p:cNvGrpSpPr/>
          <p:nvPr/>
        </p:nvGrpSpPr>
        <p:grpSpPr>
          <a:xfrm>
            <a:off x="610080" y="2607407"/>
            <a:ext cx="7633808" cy="310137"/>
            <a:chOff x="251520" y="3777969"/>
            <a:chExt cx="8626484" cy="310137"/>
          </a:xfrm>
        </p:grpSpPr>
        <p:pic>
          <p:nvPicPr>
            <p:cNvPr id="19" name="Grafik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785126"/>
              <a:ext cx="291946" cy="291946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663999" y="3799695"/>
              <a:ext cx="360039" cy="286367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1024038" y="3801739"/>
              <a:ext cx="360039" cy="286367"/>
            </a:xfrm>
            <a:prstGeom prst="rect">
              <a:avLst/>
            </a:prstGeom>
          </p:spPr>
        </p:pic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1384077" y="3801739"/>
              <a:ext cx="360039" cy="286367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1739944" y="3799694"/>
              <a:ext cx="360039" cy="286367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2099983" y="3798672"/>
              <a:ext cx="360039" cy="286367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2455850" y="3796627"/>
              <a:ext cx="360039" cy="286367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2811717" y="3794582"/>
              <a:ext cx="360039" cy="286367"/>
            </a:xfrm>
            <a:prstGeom prst="rect">
              <a:avLst/>
            </a:prstGeom>
          </p:spPr>
        </p:pic>
        <p:pic>
          <p:nvPicPr>
            <p:cNvPr id="27" name="Grafik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3167584" y="3792537"/>
              <a:ext cx="360039" cy="286367"/>
            </a:xfrm>
            <a:prstGeom prst="rect">
              <a:avLst/>
            </a:prstGeom>
          </p:spPr>
        </p:pic>
        <p:pic>
          <p:nvPicPr>
            <p:cNvPr id="28" name="Grafik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3519279" y="3790492"/>
              <a:ext cx="360039" cy="286367"/>
            </a:xfrm>
            <a:prstGeom prst="rect">
              <a:avLst/>
            </a:prstGeom>
          </p:spPr>
        </p:pic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3875146" y="3793305"/>
              <a:ext cx="360039" cy="286367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4235185" y="3795349"/>
              <a:ext cx="360039" cy="286367"/>
            </a:xfrm>
            <a:prstGeom prst="rect">
              <a:avLst/>
            </a:prstGeom>
          </p:spPr>
        </p:pic>
        <p:pic>
          <p:nvPicPr>
            <p:cNvPr id="31" name="Grafik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4595224" y="3795349"/>
              <a:ext cx="360039" cy="286367"/>
            </a:xfrm>
            <a:prstGeom prst="rect">
              <a:avLst/>
            </a:prstGeom>
          </p:spPr>
        </p:pic>
        <p:pic>
          <p:nvPicPr>
            <p:cNvPr id="32" name="Grafik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4951091" y="3793304"/>
              <a:ext cx="360039" cy="286367"/>
            </a:xfrm>
            <a:prstGeom prst="rect">
              <a:avLst/>
            </a:prstGeom>
          </p:spPr>
        </p:pic>
        <p:pic>
          <p:nvPicPr>
            <p:cNvPr id="33" name="Grafik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5311130" y="3792282"/>
              <a:ext cx="360039" cy="286367"/>
            </a:xfrm>
            <a:prstGeom prst="rect">
              <a:avLst/>
            </a:prstGeom>
          </p:spPr>
        </p:pic>
        <p:pic>
          <p:nvPicPr>
            <p:cNvPr id="34" name="Grafik 3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5666997" y="3790237"/>
              <a:ext cx="360039" cy="286367"/>
            </a:xfrm>
            <a:prstGeom prst="rect">
              <a:avLst/>
            </a:prstGeom>
          </p:spPr>
        </p:pic>
        <p:pic>
          <p:nvPicPr>
            <p:cNvPr id="35" name="Grafik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6022864" y="3788192"/>
              <a:ext cx="360039" cy="286367"/>
            </a:xfrm>
            <a:prstGeom prst="rect">
              <a:avLst/>
            </a:prstGeom>
          </p:spPr>
        </p:pic>
        <p:pic>
          <p:nvPicPr>
            <p:cNvPr id="36" name="Grafik 3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6378731" y="3786147"/>
              <a:ext cx="360039" cy="286367"/>
            </a:xfrm>
            <a:prstGeom prst="rect">
              <a:avLst/>
            </a:prstGeom>
          </p:spPr>
        </p:pic>
        <p:pic>
          <p:nvPicPr>
            <p:cNvPr id="37" name="Grafik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6730426" y="3784102"/>
              <a:ext cx="360039" cy="286367"/>
            </a:xfrm>
            <a:prstGeom prst="rect">
              <a:avLst/>
            </a:prstGeom>
          </p:spPr>
        </p:pic>
        <p:pic>
          <p:nvPicPr>
            <p:cNvPr id="38" name="Grafik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7090325" y="3785126"/>
              <a:ext cx="360039" cy="286367"/>
            </a:xfrm>
            <a:prstGeom prst="rect">
              <a:avLst/>
            </a:prstGeom>
          </p:spPr>
        </p:pic>
        <p:pic>
          <p:nvPicPr>
            <p:cNvPr id="39" name="Grafik 3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7450364" y="3784104"/>
              <a:ext cx="360039" cy="286367"/>
            </a:xfrm>
            <a:prstGeom prst="rect">
              <a:avLst/>
            </a:prstGeom>
          </p:spPr>
        </p:pic>
        <p:pic>
          <p:nvPicPr>
            <p:cNvPr id="40" name="Grafik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7806231" y="3782059"/>
              <a:ext cx="360039" cy="286367"/>
            </a:xfrm>
            <a:prstGeom prst="rect">
              <a:avLst/>
            </a:prstGeom>
          </p:spPr>
        </p:pic>
        <p:pic>
          <p:nvPicPr>
            <p:cNvPr id="41" name="Grafik 4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8162098" y="3780014"/>
              <a:ext cx="360039" cy="286367"/>
            </a:xfrm>
            <a:prstGeom prst="rect">
              <a:avLst/>
            </a:prstGeom>
          </p:spPr>
        </p:pic>
        <p:pic>
          <p:nvPicPr>
            <p:cNvPr id="42" name="Grafik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8517965" y="3777969"/>
              <a:ext cx="360039" cy="286367"/>
            </a:xfrm>
            <a:prstGeom prst="rect">
              <a:avLst/>
            </a:prstGeom>
          </p:spPr>
        </p:pic>
      </p:grpSp>
      <p:pic>
        <p:nvPicPr>
          <p:cNvPr id="46" name="Grafik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2979729"/>
            <a:ext cx="357197" cy="357197"/>
          </a:xfrm>
          <a:prstGeom prst="rect">
            <a:avLst/>
          </a:prstGeom>
        </p:spPr>
      </p:pic>
      <p:pic>
        <p:nvPicPr>
          <p:cNvPr id="47" name="Grafik 4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2699792" y="2979729"/>
            <a:ext cx="304540" cy="355152"/>
          </a:xfrm>
          <a:prstGeom prst="rect">
            <a:avLst/>
          </a:prstGeom>
        </p:spPr>
      </p:pic>
      <p:pic>
        <p:nvPicPr>
          <p:cNvPr id="48" name="Grafik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31" y="2985008"/>
            <a:ext cx="357197" cy="357197"/>
          </a:xfrm>
          <a:prstGeom prst="rect">
            <a:avLst/>
          </a:prstGeom>
        </p:spPr>
      </p:pic>
      <p:pic>
        <p:nvPicPr>
          <p:cNvPr id="49" name="Grafik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847" y="2990537"/>
            <a:ext cx="357197" cy="357197"/>
          </a:xfrm>
          <a:prstGeom prst="rect">
            <a:avLst/>
          </a:prstGeom>
        </p:spPr>
      </p:pic>
      <p:pic>
        <p:nvPicPr>
          <p:cNvPr id="50" name="Grafik 4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6357506" y="2992582"/>
            <a:ext cx="304540" cy="355152"/>
          </a:xfrm>
          <a:prstGeom prst="rect">
            <a:avLst/>
          </a:prstGeom>
        </p:spPr>
      </p:pic>
      <p:cxnSp>
        <p:nvCxnSpPr>
          <p:cNvPr id="52" name="Gerade Verbindung mit Pfeil 51"/>
          <p:cNvCxnSpPr/>
          <p:nvPr/>
        </p:nvCxnSpPr>
        <p:spPr bwMode="auto">
          <a:xfrm>
            <a:off x="900113" y="3501008"/>
            <a:ext cx="73437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feld 56"/>
          <p:cNvSpPr txBox="1"/>
          <p:nvPr/>
        </p:nvSpPr>
        <p:spPr>
          <a:xfrm>
            <a:off x="8100392" y="3470811"/>
            <a:ext cx="228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/>
              <a:t>t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188277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Experimental set-up: Interpretation task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14</a:t>
            </a:fld>
            <a:endParaRPr lang="en-US" altLang="de-DE"/>
          </a:p>
        </p:txBody>
      </p:sp>
      <p:sp>
        <p:nvSpPr>
          <p:cNvPr id="7" name="Inhaltsplatzhalter 2"/>
          <p:cNvSpPr>
            <a:spLocks noGrp="1"/>
          </p:cNvSpPr>
          <p:nvPr>
            <p:ph idx="1"/>
          </p:nvPr>
        </p:nvSpPr>
        <p:spPr>
          <a:xfrm>
            <a:off x="900113" y="3844191"/>
            <a:ext cx="7343775" cy="224863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Overt or covert interpretation of the heard input depending on the sign presented on the screen as instantaneous as possible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stimulus-text will continue from where it stopped at the end of the last task (to make sure, the participants have some context)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At the very beginning of the experiment a short testing trial will be presented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Workload estimation question at the end of the task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8" name="Rechteck 7"/>
          <p:cNvSpPr/>
          <p:nvPr/>
        </p:nvSpPr>
        <p:spPr bwMode="auto">
          <a:xfrm>
            <a:off x="900113" y="1889747"/>
            <a:ext cx="7343775" cy="675157"/>
          </a:xfrm>
          <a:prstGeom prst="rect">
            <a:avLst/>
          </a:prstGeom>
          <a:noFill/>
          <a:ln w="158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CH" dirty="0"/>
              <a:t> </a:t>
            </a:r>
            <a:r>
              <a:rPr lang="de-CH" dirty="0" smtClean="0"/>
              <a:t>X		O	X			O	         X …</a:t>
            </a:r>
            <a:endParaRPr kumimoji="0" lang="de-CH" sz="1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pieren 8"/>
          <p:cNvGrpSpPr/>
          <p:nvPr/>
        </p:nvGrpSpPr>
        <p:grpSpPr>
          <a:xfrm>
            <a:off x="610080" y="2607407"/>
            <a:ext cx="7633808" cy="310137"/>
            <a:chOff x="251520" y="3777969"/>
            <a:chExt cx="8626484" cy="310137"/>
          </a:xfrm>
        </p:grpSpPr>
        <p:pic>
          <p:nvPicPr>
            <p:cNvPr id="10" name="Grafik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3785126"/>
              <a:ext cx="291946" cy="291946"/>
            </a:xfrm>
            <a:prstGeom prst="rect">
              <a:avLst/>
            </a:prstGeom>
          </p:spPr>
        </p:pic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663999" y="3799695"/>
              <a:ext cx="360039" cy="286367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1024038" y="3801739"/>
              <a:ext cx="360039" cy="286367"/>
            </a:xfrm>
            <a:prstGeom prst="rect">
              <a:avLst/>
            </a:prstGeom>
          </p:spPr>
        </p:pic>
        <p:pic>
          <p:nvPicPr>
            <p:cNvPr id="13" name="Grafik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1384077" y="3801739"/>
              <a:ext cx="360039" cy="286367"/>
            </a:xfrm>
            <a:prstGeom prst="rect">
              <a:avLst/>
            </a:prstGeom>
          </p:spPr>
        </p:pic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1739944" y="3799694"/>
              <a:ext cx="360039" cy="286367"/>
            </a:xfrm>
            <a:prstGeom prst="rect">
              <a:avLst/>
            </a:prstGeom>
          </p:spPr>
        </p:pic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2099983" y="3798672"/>
              <a:ext cx="360039" cy="286367"/>
            </a:xfrm>
            <a:prstGeom prst="rect">
              <a:avLst/>
            </a:prstGeom>
          </p:spPr>
        </p:pic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2455850" y="3796627"/>
              <a:ext cx="360039" cy="286367"/>
            </a:xfrm>
            <a:prstGeom prst="rect">
              <a:avLst/>
            </a:prstGeom>
          </p:spPr>
        </p:pic>
        <p:pic>
          <p:nvPicPr>
            <p:cNvPr id="17" name="Grafik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2811717" y="3794582"/>
              <a:ext cx="360039" cy="286367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3167584" y="3792537"/>
              <a:ext cx="360039" cy="286367"/>
            </a:xfrm>
            <a:prstGeom prst="rect">
              <a:avLst/>
            </a:prstGeom>
          </p:spPr>
        </p:pic>
        <p:pic>
          <p:nvPicPr>
            <p:cNvPr id="19" name="Grafik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3519279" y="3790492"/>
              <a:ext cx="360039" cy="286367"/>
            </a:xfrm>
            <a:prstGeom prst="rect">
              <a:avLst/>
            </a:prstGeom>
          </p:spPr>
        </p:pic>
        <p:pic>
          <p:nvPicPr>
            <p:cNvPr id="20" name="Grafik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3875146" y="3793305"/>
              <a:ext cx="360039" cy="286367"/>
            </a:xfrm>
            <a:prstGeom prst="rect">
              <a:avLst/>
            </a:prstGeom>
          </p:spPr>
        </p:pic>
        <p:pic>
          <p:nvPicPr>
            <p:cNvPr id="21" name="Grafik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4235185" y="3795349"/>
              <a:ext cx="360039" cy="286367"/>
            </a:xfrm>
            <a:prstGeom prst="rect">
              <a:avLst/>
            </a:prstGeom>
          </p:spPr>
        </p:pic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4595224" y="3795349"/>
              <a:ext cx="360039" cy="286367"/>
            </a:xfrm>
            <a:prstGeom prst="rect">
              <a:avLst/>
            </a:prstGeom>
          </p:spPr>
        </p:pic>
        <p:pic>
          <p:nvPicPr>
            <p:cNvPr id="23" name="Grafik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4951091" y="3793304"/>
              <a:ext cx="360039" cy="286367"/>
            </a:xfrm>
            <a:prstGeom prst="rect">
              <a:avLst/>
            </a:prstGeom>
          </p:spPr>
        </p:pic>
        <p:pic>
          <p:nvPicPr>
            <p:cNvPr id="24" name="Grafik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5311130" y="3792282"/>
              <a:ext cx="360039" cy="286367"/>
            </a:xfrm>
            <a:prstGeom prst="rect">
              <a:avLst/>
            </a:prstGeom>
          </p:spPr>
        </p:pic>
        <p:pic>
          <p:nvPicPr>
            <p:cNvPr id="25" name="Grafik 2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5666997" y="3790237"/>
              <a:ext cx="360039" cy="286367"/>
            </a:xfrm>
            <a:prstGeom prst="rect">
              <a:avLst/>
            </a:prstGeom>
          </p:spPr>
        </p:pic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6022864" y="3788192"/>
              <a:ext cx="360039" cy="286367"/>
            </a:xfrm>
            <a:prstGeom prst="rect">
              <a:avLst/>
            </a:prstGeom>
          </p:spPr>
        </p:pic>
        <p:pic>
          <p:nvPicPr>
            <p:cNvPr id="27" name="Grafik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6378731" y="3786147"/>
              <a:ext cx="360039" cy="286367"/>
            </a:xfrm>
            <a:prstGeom prst="rect">
              <a:avLst/>
            </a:prstGeom>
          </p:spPr>
        </p:pic>
        <p:pic>
          <p:nvPicPr>
            <p:cNvPr id="28" name="Grafik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6730426" y="3784102"/>
              <a:ext cx="360039" cy="286367"/>
            </a:xfrm>
            <a:prstGeom prst="rect">
              <a:avLst/>
            </a:prstGeom>
          </p:spPr>
        </p:pic>
        <p:pic>
          <p:nvPicPr>
            <p:cNvPr id="29" name="Grafik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7090325" y="3785126"/>
              <a:ext cx="360039" cy="286367"/>
            </a:xfrm>
            <a:prstGeom prst="rect">
              <a:avLst/>
            </a:prstGeom>
          </p:spPr>
        </p:pic>
        <p:pic>
          <p:nvPicPr>
            <p:cNvPr id="30" name="Grafik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7450364" y="3784104"/>
              <a:ext cx="360039" cy="286367"/>
            </a:xfrm>
            <a:prstGeom prst="rect">
              <a:avLst/>
            </a:prstGeom>
          </p:spPr>
        </p:pic>
        <p:pic>
          <p:nvPicPr>
            <p:cNvPr id="31" name="Grafik 3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7806231" y="3782059"/>
              <a:ext cx="360039" cy="286367"/>
            </a:xfrm>
            <a:prstGeom prst="rect">
              <a:avLst/>
            </a:prstGeom>
          </p:spPr>
        </p:pic>
        <p:pic>
          <p:nvPicPr>
            <p:cNvPr id="32" name="Grafik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8162098" y="3780014"/>
              <a:ext cx="360039" cy="286367"/>
            </a:xfrm>
            <a:prstGeom prst="rect">
              <a:avLst/>
            </a:prstGeom>
          </p:spPr>
        </p:pic>
        <p:pic>
          <p:nvPicPr>
            <p:cNvPr id="33" name="Grafik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19350" r="19183"/>
            <a:stretch/>
          </p:blipFill>
          <p:spPr>
            <a:xfrm>
              <a:off x="8517965" y="3777969"/>
              <a:ext cx="360039" cy="286367"/>
            </a:xfrm>
            <a:prstGeom prst="rect">
              <a:avLst/>
            </a:prstGeom>
          </p:spPr>
        </p:pic>
      </p:grpSp>
      <p:pic>
        <p:nvPicPr>
          <p:cNvPr id="34" name="Grafik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2979729"/>
            <a:ext cx="357197" cy="357197"/>
          </a:xfrm>
          <a:prstGeom prst="rect">
            <a:avLst/>
          </a:prstGeom>
        </p:spPr>
      </p:pic>
      <p:pic>
        <p:nvPicPr>
          <p:cNvPr id="35" name="Grafik 3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2699792" y="2979729"/>
            <a:ext cx="304540" cy="355152"/>
          </a:xfrm>
          <a:prstGeom prst="rect">
            <a:avLst/>
          </a:prstGeom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731" y="2985008"/>
            <a:ext cx="357197" cy="357197"/>
          </a:xfrm>
          <a:prstGeom prst="rect">
            <a:avLst/>
          </a:prstGeom>
        </p:spPr>
      </p:pic>
      <p:pic>
        <p:nvPicPr>
          <p:cNvPr id="37" name="Grafik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847" y="2990537"/>
            <a:ext cx="357197" cy="357197"/>
          </a:xfrm>
          <a:prstGeom prst="rect">
            <a:avLst/>
          </a:prstGeom>
        </p:spPr>
      </p:pic>
      <p:pic>
        <p:nvPicPr>
          <p:cNvPr id="38" name="Grafik 3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6357506" y="2992582"/>
            <a:ext cx="304540" cy="355152"/>
          </a:xfrm>
          <a:prstGeom prst="rect">
            <a:avLst/>
          </a:prstGeom>
        </p:spPr>
      </p:pic>
      <p:cxnSp>
        <p:nvCxnSpPr>
          <p:cNvPr id="39" name="Gerade Verbindung mit Pfeil 38"/>
          <p:cNvCxnSpPr/>
          <p:nvPr/>
        </p:nvCxnSpPr>
        <p:spPr bwMode="auto">
          <a:xfrm>
            <a:off x="900113" y="3501008"/>
            <a:ext cx="73437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Textfeld 39"/>
          <p:cNvSpPr txBox="1"/>
          <p:nvPr/>
        </p:nvSpPr>
        <p:spPr>
          <a:xfrm>
            <a:off x="8100392" y="3470811"/>
            <a:ext cx="228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 smtClean="0"/>
              <a:t>t</a:t>
            </a:r>
            <a:endParaRPr lang="de-CH" sz="1000" dirty="0"/>
          </a:p>
        </p:txBody>
      </p:sp>
    </p:spTree>
    <p:extLst>
      <p:ext uri="{BB962C8B-B14F-4D97-AF65-F5344CB8AC3E}">
        <p14:creationId xmlns:p14="http://schemas.microsoft.com/office/powerpoint/2010/main" val="228695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Experimental set-up: Lexical decision task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113" y="4287296"/>
            <a:ext cx="7343775" cy="1805529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Forced choice lexical decision task with instructed as fast as possible left-clicks for </a:t>
            </a:r>
            <a:r>
              <a:rPr lang="en-US" sz="1400" dirty="0" err="1" smtClean="0"/>
              <a:t>pseudowords</a:t>
            </a:r>
            <a:r>
              <a:rPr lang="en-US" sz="1400" dirty="0" smtClean="0"/>
              <a:t> and right-clicks for words (either G or E) 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Focus on language switch trials (G – E or G – E)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The sequence will contain: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160 German words, 160 English words, 160 </a:t>
            </a:r>
            <a:r>
              <a:rPr lang="en-US" sz="1400" dirty="0" err="1" smtClean="0"/>
              <a:t>Pseudowords</a:t>
            </a:r>
            <a:r>
              <a:rPr lang="en-US" sz="1400" dirty="0" smtClean="0"/>
              <a:t> (80G &amp; 80 E)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Each 70 G – E and E – G switch trials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Each 38 G – G and E – E non-switch trials</a:t>
            </a:r>
            <a:endParaRPr lang="en-US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15</a:t>
            </a:fld>
            <a:endParaRPr lang="en-US" altLang="de-DE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67" y="3717032"/>
            <a:ext cx="291946" cy="29194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301067"/>
            <a:ext cx="929655" cy="92965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139952" y="2476423"/>
            <a:ext cx="1037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err="1" smtClean="0"/>
              <a:t>Pseudoword</a:t>
            </a:r>
            <a:endParaRPr lang="de-CH" sz="1200" dirty="0"/>
          </a:p>
        </p:txBody>
      </p:sp>
      <p:sp>
        <p:nvSpPr>
          <p:cNvPr id="12" name="Textfeld 11"/>
          <p:cNvSpPr txBox="1"/>
          <p:nvPr/>
        </p:nvSpPr>
        <p:spPr>
          <a:xfrm>
            <a:off x="5413548" y="2476421"/>
            <a:ext cx="670620" cy="27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Word</a:t>
            </a:r>
            <a:endParaRPr lang="de-CH" sz="1200" dirty="0"/>
          </a:p>
        </p:txBody>
      </p:sp>
      <p:sp>
        <p:nvSpPr>
          <p:cNvPr id="13" name="Rechteck 12"/>
          <p:cNvSpPr/>
          <p:nvPr/>
        </p:nvSpPr>
        <p:spPr bwMode="auto">
          <a:xfrm>
            <a:off x="900113" y="1889747"/>
            <a:ext cx="2519759" cy="1827285"/>
          </a:xfrm>
          <a:prstGeom prst="rect">
            <a:avLst/>
          </a:prstGeom>
          <a:noFill/>
          <a:ln w="158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0" tIns="0" rIns="0" bIns="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CH" sz="1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71600" y="3789040"/>
            <a:ext cx="727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dirty="0" smtClean="0"/>
              <a:t>P – G – G – E – E – G – E – P – P – …	(P: </a:t>
            </a:r>
            <a:r>
              <a:rPr lang="de-CH" sz="1200" dirty="0" err="1" smtClean="0"/>
              <a:t>Pseudoword</a:t>
            </a:r>
            <a:r>
              <a:rPr lang="de-CH" sz="1200" dirty="0" smtClean="0"/>
              <a:t> (G &amp; E); G: German </a:t>
            </a:r>
            <a:r>
              <a:rPr lang="de-CH" sz="1200" dirty="0" err="1" smtClean="0"/>
              <a:t>word</a:t>
            </a:r>
            <a:r>
              <a:rPr lang="de-CH" sz="1200" dirty="0" smtClean="0"/>
              <a:t>; E: English </a:t>
            </a:r>
            <a:r>
              <a:rPr lang="de-CH" sz="1200" dirty="0" err="1" smtClean="0"/>
              <a:t>word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39071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Planned data analysis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Workload: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Frequency band analysis: focus on theta &amp; alpha band</a:t>
            </a:r>
          </a:p>
          <a:p>
            <a:pPr marL="1000125" lvl="2" indent="-285750">
              <a:buFontTx/>
              <a:buChar char="-"/>
            </a:pPr>
            <a:r>
              <a:rPr lang="en-US" dirty="0" smtClean="0"/>
              <a:t>Comparison of the Theta </a:t>
            </a:r>
            <a:r>
              <a:rPr lang="en-US" dirty="0" err="1" smtClean="0"/>
              <a:t>Fz</a:t>
            </a:r>
            <a:r>
              <a:rPr lang="en-US" dirty="0" smtClean="0"/>
              <a:t>/alpha </a:t>
            </a:r>
            <a:r>
              <a:rPr lang="en-US" dirty="0" err="1" smtClean="0"/>
              <a:t>Pz</a:t>
            </a:r>
            <a:r>
              <a:rPr lang="en-US" dirty="0" smtClean="0"/>
              <a:t> ratio between:</a:t>
            </a:r>
          </a:p>
          <a:p>
            <a:pPr marL="1355725" lvl="3" indent="-285750">
              <a:buFontTx/>
              <a:buChar char="-"/>
            </a:pPr>
            <a:r>
              <a:rPr lang="en-US" dirty="0" smtClean="0"/>
              <a:t>ELF and SE texts (within groups)</a:t>
            </a:r>
          </a:p>
          <a:p>
            <a:pPr marL="1355725" lvl="3" indent="-285750">
              <a:buFontTx/>
              <a:buChar char="-"/>
            </a:pPr>
            <a:r>
              <a:rPr lang="en-US" dirty="0" smtClean="0"/>
              <a:t>Between group effects (e.g. interpreters vs. multilinguals or interpretation beginners vs. Experts)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Comparison of IBI/HRV and/or GSR values between:</a:t>
            </a:r>
          </a:p>
          <a:p>
            <a:pPr marL="1000125" lvl="2" indent="-285750">
              <a:buFontTx/>
              <a:buChar char="-"/>
            </a:pPr>
            <a:r>
              <a:rPr lang="en-US" dirty="0" smtClean="0"/>
              <a:t>ELF and SE texts (within groups)</a:t>
            </a:r>
          </a:p>
          <a:p>
            <a:pPr marL="1000125" lvl="2" indent="-285750">
              <a:buFontTx/>
              <a:buChar char="-"/>
            </a:pPr>
            <a:r>
              <a:rPr lang="en-US" dirty="0" smtClean="0"/>
              <a:t>Between group effects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Combination of both the above mentioned </a:t>
            </a:r>
          </a:p>
          <a:p>
            <a:pPr lvl="2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relationship between EEG workload measurements and ECG / skin conductance measurements</a:t>
            </a:r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16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60397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Planned data analysis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ERP analysis (i.e. N400) of the lexical decision data: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G – E vs. E – G trials</a:t>
            </a:r>
            <a:r>
              <a:rPr lang="en-US" dirty="0"/>
              <a:t> </a:t>
            </a:r>
            <a:r>
              <a:rPr lang="en-US" dirty="0" smtClean="0"/>
              <a:t>(professional interpreters vs. Bas or multilinguals)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Word vs. </a:t>
            </a:r>
            <a:r>
              <a:rPr lang="en-US" dirty="0" err="1" smtClean="0"/>
              <a:t>pseudoword</a:t>
            </a:r>
            <a:r>
              <a:rPr lang="en-US" dirty="0" smtClean="0"/>
              <a:t> trials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Switch vs. non-switch trials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17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38706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Current status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Intended start of data acquisition: 	may 2019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Open Issues:			pilot tests</a:t>
            </a:r>
          </a:p>
          <a:p>
            <a:r>
              <a:rPr lang="en-US" dirty="0"/>
              <a:t>	</a:t>
            </a:r>
            <a:r>
              <a:rPr lang="en-US" dirty="0" smtClean="0"/>
              <a:t>			coordination of VP appointments with 					Winterthur</a:t>
            </a:r>
          </a:p>
          <a:p>
            <a:endParaRPr lang="en-US" dirty="0" smtClean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18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47832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529F3-04E4-4680-811F-ED2451AAA6EC}" type="datetime1">
              <a:rPr lang="en-US" altLang="de-DE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/>
              <a:t>Page </a:t>
            </a:r>
            <a:fld id="{097D5FEE-6A17-49DA-AA7B-FDEEE3CB28F9}" type="slidenum">
              <a:rPr lang="en-US" altLang="de-DE"/>
              <a:pPr/>
              <a:t>2</a:t>
            </a:fld>
            <a:endParaRPr lang="en-US" altLang="de-DE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noProof="0" dirty="0" smtClean="0"/>
              <a:t>Fundamental idea of the project</a:t>
            </a:r>
            <a:endParaRPr lang="en-US" altLang="de-DE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altLang="de-DE" noProof="0" dirty="0" smtClean="0"/>
              <a:t>Background:</a:t>
            </a:r>
          </a:p>
          <a:p>
            <a:pPr marL="631825" lvl="1" indent="-285750">
              <a:buFontTx/>
              <a:buChar char="-"/>
            </a:pPr>
            <a:r>
              <a:rPr lang="en-US" altLang="de-DE" noProof="0" dirty="0" smtClean="0"/>
              <a:t>English as a first global lingua franca</a:t>
            </a:r>
          </a:p>
          <a:p>
            <a:pPr marL="631825" lvl="1" indent="-285750">
              <a:buFontTx/>
              <a:buChar char="-"/>
            </a:pPr>
            <a:r>
              <a:rPr lang="en-US" altLang="de-DE" noProof="0" dirty="0" smtClean="0"/>
              <a:t>Costs and consequences for non-native speakers</a:t>
            </a:r>
          </a:p>
          <a:p>
            <a:pPr marL="631825" lvl="1" indent="-285750">
              <a:buFontTx/>
              <a:buChar char="-"/>
            </a:pPr>
            <a:r>
              <a:rPr lang="en-US" altLang="de-DE" noProof="0" dirty="0" smtClean="0"/>
              <a:t>Interpreters/translators vs. untrained multilinguals</a:t>
            </a:r>
          </a:p>
          <a:p>
            <a:pPr marL="631825" lvl="1" indent="-285750">
              <a:buFontTx/>
              <a:buChar char="-"/>
            </a:pPr>
            <a:endParaRPr lang="en-US" altLang="de-DE" noProof="0" dirty="0" smtClean="0"/>
          </a:p>
          <a:p>
            <a:pPr marL="285750" indent="-285750">
              <a:buFontTx/>
              <a:buChar char="-"/>
            </a:pPr>
            <a:r>
              <a:rPr lang="en-US" altLang="de-DE" noProof="0" dirty="0" smtClean="0"/>
              <a:t>Stress and workload related impacts of English as a lingua franca (ELF) on professionals</a:t>
            </a:r>
            <a:endParaRPr lang="en-US" altLang="de-DE" noProof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CLINT Team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3</a:t>
            </a:fld>
            <a:endParaRPr lang="en-US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348" y="2420888"/>
            <a:ext cx="945000" cy="1260000"/>
          </a:xfrm>
          <a:prstGeom prst="rect">
            <a:avLst/>
          </a:prstGeom>
        </p:spPr>
      </p:pic>
      <p:pic>
        <p:nvPicPr>
          <p:cNvPr id="8" name="Grafik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420888"/>
            <a:ext cx="946800" cy="126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576" y="4311168"/>
            <a:ext cx="945000" cy="126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348" y="4311168"/>
            <a:ext cx="945000" cy="126000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4" y="1625682"/>
            <a:ext cx="1260000" cy="126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6338" y="1625682"/>
            <a:ext cx="1260000" cy="126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216" y="2969246"/>
            <a:ext cx="1260000" cy="126000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6120" y="4307209"/>
            <a:ext cx="1260000" cy="1260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1870" y="2969246"/>
            <a:ext cx="1012308" cy="1260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1870" y="4307209"/>
            <a:ext cx="1260000" cy="1260000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7994" y="4307209"/>
            <a:ext cx="994070" cy="1260000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8723" y="2969246"/>
            <a:ext cx="942857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 is English as a lingua franca (ELF)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noProof="0" dirty="0" smtClean="0"/>
              <a:t>Defining ELF isn’t easy (e.g. Mortensen, 2013)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«</a:t>
            </a:r>
            <a:r>
              <a:rPr lang="en-US" noProof="0" dirty="0" smtClean="0"/>
              <a:t>English as a lingua franca constitutes an additionally acquired language system which serves as a common means of communication for speakers of different first languages.</a:t>
            </a:r>
            <a:r>
              <a:rPr lang="en-US" dirty="0" smtClean="0"/>
              <a:t>» (Vienna-Oxford International Corpus of English (VOICE) FAQ; </a:t>
            </a:r>
            <a:r>
              <a:rPr lang="en-US" dirty="0" err="1" smtClean="0"/>
              <a:t>Seidlhofer</a:t>
            </a:r>
            <a:r>
              <a:rPr lang="en-US" dirty="0" smtClean="0"/>
              <a:t>)</a:t>
            </a:r>
            <a:endParaRPr lang="en-US" noProof="0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ELF is NOT a variety of English, but the use of English in ELF situations/scenarios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According to corpus studies (</a:t>
            </a:r>
            <a:r>
              <a:rPr lang="en-US" dirty="0" err="1" smtClean="0"/>
              <a:t>Laitinen</a:t>
            </a:r>
            <a:r>
              <a:rPr lang="en-US" dirty="0" smtClean="0"/>
              <a:t>, 2018) ELF differs from English as a foreign language (EFL) on structural grounds 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noProof="0" dirty="0" smtClean="0"/>
          </a:p>
          <a:p>
            <a:pPr marL="285750" indent="-285750">
              <a:buFontTx/>
              <a:buChar char="-"/>
            </a:pP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4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4354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 is English as a lingua franca (ELF)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5</a:t>
            </a:fld>
            <a:endParaRPr lang="en-US" altLang="de-DE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900113" y="2204864"/>
            <a:ext cx="7343775" cy="360040"/>
          </a:xfrm>
        </p:spPr>
        <p:txBody>
          <a:bodyPr/>
          <a:lstStyle/>
          <a:p>
            <a:r>
              <a:rPr lang="en-US" dirty="0" smtClean="0"/>
              <a:t>ELF in relation to EFL </a:t>
            </a:r>
            <a:r>
              <a:rPr lang="en-US" sz="1100" dirty="0" smtClean="0"/>
              <a:t>(based on Jenkins et al., 2011, p.284; from slides of Albl-Mikasa, 2018)</a:t>
            </a:r>
            <a:endParaRPr lang="en-US" sz="1100" dirty="0"/>
          </a:p>
        </p:txBody>
      </p:sp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317306"/>
              </p:ext>
            </p:extLst>
          </p:nvPr>
        </p:nvGraphicFramePr>
        <p:xfrm>
          <a:off x="900110" y="2564905"/>
          <a:ext cx="7343776" cy="385072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671888">
                  <a:extLst>
                    <a:ext uri="{9D8B030D-6E8A-4147-A177-3AD203B41FA5}">
                      <a16:colId xmlns:a16="http://schemas.microsoft.com/office/drawing/2014/main" val="1966524602"/>
                    </a:ext>
                  </a:extLst>
                </a:gridCol>
                <a:gridCol w="3671888">
                  <a:extLst>
                    <a:ext uri="{9D8B030D-6E8A-4147-A177-3AD203B41FA5}">
                      <a16:colId xmlns:a16="http://schemas.microsoft.com/office/drawing/2014/main" val="226038063"/>
                    </a:ext>
                  </a:extLst>
                </a:gridCol>
              </a:tblGrid>
              <a:tr h="370883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EFL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ELF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1884"/>
                  </a:ext>
                </a:extLst>
              </a:tr>
              <a:tr h="370883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Standard English as norm and benchmark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English varieties described independently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853715"/>
                  </a:ext>
                </a:extLst>
              </a:tr>
              <a:tr h="370883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EFL: deficient (deficit perspective)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ELF: different (</a:t>
                      </a:r>
                      <a:r>
                        <a:rPr lang="en-US" noProof="0" dirty="0" err="1" smtClean="0"/>
                        <a:t>liberational</a:t>
                      </a:r>
                      <a:r>
                        <a:rPr lang="en-US" noProof="0" dirty="0" smtClean="0"/>
                        <a:t> perspective)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076310"/>
                  </a:ext>
                </a:extLst>
              </a:tr>
              <a:tr h="370883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Deviations from standard indicative of incompetency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Deviations from standard regarded as manifestations of language contact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507143"/>
                  </a:ext>
                </a:extLst>
              </a:tr>
              <a:tr h="370883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Aim: correctness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Aim: successful communication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856174"/>
                  </a:ext>
                </a:extLst>
              </a:tr>
              <a:tr h="370883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Emphasis on form</a:t>
                      </a:r>
                      <a:r>
                        <a:rPr lang="en-US" baseline="0" noProof="0" dirty="0" smtClean="0"/>
                        <a:t> (-&gt; errors)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Emphasis on function: solidarity, accommodation, communicative-strategic approach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888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9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Workload measurement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Gevins</a:t>
            </a:r>
            <a:r>
              <a:rPr lang="en-US" dirty="0" smtClean="0"/>
              <a:t> (1997): 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frontal midline theta: 	increased magnitude with increased memory 				load</a:t>
            </a:r>
          </a:p>
          <a:p>
            <a:pPr marL="631825" lvl="1" indent="-285750">
              <a:buFontTx/>
              <a:buChar char="-"/>
            </a:pPr>
            <a:r>
              <a:rPr lang="en-US" dirty="0" err="1" smtClean="0"/>
              <a:t>Parietocentral</a:t>
            </a:r>
            <a:r>
              <a:rPr lang="en-US" dirty="0" smtClean="0"/>
              <a:t> alpha:	decreased magnitude with increased memory 				load</a:t>
            </a:r>
          </a:p>
          <a:p>
            <a:pPr marL="631825" lvl="1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Often just frontal theta is used as workload measurement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(i.e. Cavanagh &amp; Frank, 2014; </a:t>
            </a:r>
            <a:r>
              <a:rPr lang="en-US" sz="1400" dirty="0" err="1" smtClean="0"/>
              <a:t>Doppelmayr</a:t>
            </a:r>
            <a:r>
              <a:rPr lang="en-US" sz="1400" dirty="0" smtClean="0"/>
              <a:t>, </a:t>
            </a:r>
            <a:r>
              <a:rPr lang="en-US" sz="1400" dirty="0" err="1" smtClean="0"/>
              <a:t>Finkenzeller</a:t>
            </a:r>
            <a:r>
              <a:rPr lang="en-US" sz="1400" dirty="0" smtClean="0"/>
              <a:t> &amp; </a:t>
            </a:r>
            <a:r>
              <a:rPr lang="en-US" sz="1400" dirty="0" err="1" smtClean="0"/>
              <a:t>Sauseng</a:t>
            </a:r>
            <a:r>
              <a:rPr lang="en-US" sz="1400" dirty="0" smtClean="0"/>
              <a:t>, 2008; Ishii et al.1999; Kubota et al. 2001; </a:t>
            </a:r>
            <a:r>
              <a:rPr lang="en-US" sz="1400" dirty="0" err="1" smtClean="0"/>
              <a:t>Luu</a:t>
            </a:r>
            <a:r>
              <a:rPr lang="en-US" sz="1400" dirty="0" smtClean="0"/>
              <a:t>, Tucker &amp; </a:t>
            </a:r>
            <a:r>
              <a:rPr lang="en-US" sz="1400" dirty="0" err="1" smtClean="0"/>
              <a:t>Makeig</a:t>
            </a:r>
            <a:r>
              <a:rPr lang="en-US" sz="1400" dirty="0" smtClean="0"/>
              <a:t>, 2004; </a:t>
            </a:r>
            <a:r>
              <a:rPr lang="en-US" sz="1400" dirty="0" err="1" smtClean="0"/>
              <a:t>Rutishauser</a:t>
            </a:r>
            <a:r>
              <a:rPr lang="en-US" sz="1400" dirty="0" smtClean="0"/>
              <a:t> et al., 2010; </a:t>
            </a:r>
            <a:r>
              <a:rPr lang="en-US" sz="1400" dirty="0" err="1" smtClean="0"/>
              <a:t>Sammer</a:t>
            </a:r>
            <a:r>
              <a:rPr lang="en-US" sz="1400" dirty="0" smtClean="0"/>
              <a:t> et al. 2007)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6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59114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Workload measurement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The theta </a:t>
            </a:r>
            <a:r>
              <a:rPr lang="en-US" dirty="0" err="1" smtClean="0"/>
              <a:t>Fz</a:t>
            </a:r>
            <a:r>
              <a:rPr lang="en-US" dirty="0" smtClean="0"/>
              <a:t>/alpha </a:t>
            </a:r>
            <a:r>
              <a:rPr lang="en-US" dirty="0" err="1" smtClean="0"/>
              <a:t>Pz</a:t>
            </a:r>
            <a:r>
              <a:rPr lang="en-US" dirty="0" smtClean="0"/>
              <a:t>-Ratio: (Holm et al., 2009)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Value of index increases with increasing cognitive task demands</a:t>
            </a:r>
          </a:p>
          <a:p>
            <a:pPr marL="631825" lvl="1" indent="-285750">
              <a:buFontTx/>
              <a:buChar char="-"/>
            </a:pPr>
            <a:r>
              <a:rPr lang="en-US" dirty="0" smtClean="0"/>
              <a:t>Theta </a:t>
            </a:r>
            <a:r>
              <a:rPr lang="en-US" dirty="0" err="1" smtClean="0"/>
              <a:t>Fz</a:t>
            </a:r>
            <a:r>
              <a:rPr lang="en-US" dirty="0" smtClean="0"/>
              <a:t>/alpha </a:t>
            </a:r>
            <a:r>
              <a:rPr lang="en-US" dirty="0" err="1" smtClean="0"/>
              <a:t>Pz</a:t>
            </a:r>
            <a:r>
              <a:rPr lang="en-US" dirty="0" smtClean="0"/>
              <a:t> ratio is more sensitive in detecting increased task demands than the absolute power values of frontal theta and parietal alpha (Holm et al., 2009)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In-house application: </a:t>
            </a:r>
            <a:r>
              <a:rPr lang="en-US" dirty="0"/>
              <a:t>e</a:t>
            </a:r>
            <a:r>
              <a:rPr lang="en-US" dirty="0" smtClean="0"/>
              <a:t>.g. </a:t>
            </a:r>
            <a:r>
              <a:rPr lang="en-US" dirty="0" err="1" smtClean="0"/>
              <a:t>Casutt</a:t>
            </a:r>
            <a:r>
              <a:rPr lang="en-US" dirty="0" smtClean="0"/>
              <a:t>, Martin &amp; Jäncke (2016)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7</a:t>
            </a:fld>
            <a:endParaRPr lang="en-US" alt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/>
          <a:srcRect l="62499" t="25199" r="18172" b="48971"/>
          <a:stretch/>
        </p:blipFill>
        <p:spPr>
          <a:xfrm>
            <a:off x="1115616" y="4077072"/>
            <a:ext cx="4680520" cy="213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Workload measurement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Psychological or mental stress has strong effects on heart rate and skin conductance (</a:t>
            </a:r>
            <a:r>
              <a:rPr lang="en-US" sz="1600" dirty="0" err="1" smtClean="0"/>
              <a:t>Boucsein</a:t>
            </a:r>
            <a:r>
              <a:rPr lang="en-US" sz="1600" dirty="0" smtClean="0"/>
              <a:t>, 1992; Reinhardt et al., 2012)</a:t>
            </a:r>
          </a:p>
          <a:p>
            <a:pPr marL="285750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Electrocardiogram data</a:t>
            </a:r>
          </a:p>
          <a:p>
            <a:pPr marL="631825" lvl="1" indent="-285750">
              <a:buFontTx/>
              <a:buChar char="-"/>
            </a:pPr>
            <a:r>
              <a:rPr lang="en-US" sz="1600" dirty="0" smtClean="0"/>
              <a:t>Shorter inter-beat interval (IBI) during tasks with high cognitive demands (e.g. </a:t>
            </a:r>
            <a:r>
              <a:rPr lang="en-US" sz="1600" dirty="0" err="1" smtClean="0"/>
              <a:t>Fairclough</a:t>
            </a:r>
            <a:r>
              <a:rPr lang="en-US" sz="1600" dirty="0" smtClean="0"/>
              <a:t> et al., 2005)</a:t>
            </a:r>
          </a:p>
          <a:p>
            <a:pPr marL="631825" lvl="1" indent="-285750">
              <a:buFontTx/>
              <a:buChar char="-"/>
            </a:pPr>
            <a:r>
              <a:rPr lang="en-US" sz="1600" dirty="0" smtClean="0"/>
              <a:t>Relation of theta band activities and cardiac autonomic functions (e.g. Kubota et al. 2001)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Skin response data</a:t>
            </a:r>
          </a:p>
          <a:p>
            <a:pPr marL="631825" lvl="1" indent="-285750">
              <a:buFontTx/>
              <a:buChar char="-"/>
            </a:pPr>
            <a:r>
              <a:rPr lang="en-US" sz="1600" dirty="0" smtClean="0"/>
              <a:t>Higher levels of skin conductance with increased workload (e.g. </a:t>
            </a:r>
            <a:r>
              <a:rPr lang="en-US" sz="1600" dirty="0" err="1" smtClean="0"/>
              <a:t>Mühl</a:t>
            </a:r>
            <a:r>
              <a:rPr lang="en-US" sz="1600" dirty="0" smtClean="0"/>
              <a:t>, </a:t>
            </a:r>
            <a:r>
              <a:rPr lang="en-US" sz="1600" dirty="0" err="1" smtClean="0"/>
              <a:t>Jeunet</a:t>
            </a:r>
            <a:r>
              <a:rPr lang="en-US" sz="1600" dirty="0" smtClean="0"/>
              <a:t> &amp; </a:t>
            </a:r>
            <a:r>
              <a:rPr lang="en-US" sz="1600" dirty="0" err="1" smtClean="0"/>
              <a:t>Lotte</a:t>
            </a:r>
            <a:r>
              <a:rPr lang="en-US" sz="1600" dirty="0" smtClean="0"/>
              <a:t>, 2014)</a:t>
            </a:r>
          </a:p>
          <a:p>
            <a:pPr marL="631825" lvl="1" indent="-285750">
              <a:buFontTx/>
              <a:buChar char="-"/>
            </a:pPr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Neurophysiological signals can classify workload with an accuracy of about 75% (</a:t>
            </a:r>
            <a:r>
              <a:rPr lang="en-US" sz="1600" dirty="0" err="1" smtClean="0"/>
              <a:t>Brouwer</a:t>
            </a:r>
            <a:r>
              <a:rPr lang="en-US" sz="1600" dirty="0" smtClean="0"/>
              <a:t> et al., 2012; Grimes et al., 2008; </a:t>
            </a:r>
            <a:r>
              <a:rPr lang="en-US" sz="1600" dirty="0" err="1" smtClean="0"/>
              <a:t>Mühl</a:t>
            </a:r>
            <a:r>
              <a:rPr lang="en-US" sz="1600" dirty="0" smtClean="0"/>
              <a:t>, </a:t>
            </a:r>
            <a:r>
              <a:rPr lang="en-US" sz="1600" dirty="0" err="1" smtClean="0"/>
              <a:t>Jeunet</a:t>
            </a:r>
            <a:r>
              <a:rPr lang="en-US" sz="1600" dirty="0" smtClean="0"/>
              <a:t> &amp; </a:t>
            </a:r>
            <a:r>
              <a:rPr lang="en-US" sz="1600" dirty="0" err="1" smtClean="0"/>
              <a:t>Lotte</a:t>
            </a:r>
            <a:r>
              <a:rPr lang="en-US" sz="1600" dirty="0" smtClean="0"/>
              <a:t>, 2014).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8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77425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CLINT participants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Interpreters: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Professionals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MAs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BAs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Translators: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Professionals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MAs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BAs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Multilingual controls: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Professionals (e.g. language teachers, journalists…)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MAs</a:t>
            </a:r>
          </a:p>
          <a:p>
            <a:pPr marL="631825" lvl="1" indent="-285750">
              <a:buFontTx/>
              <a:buChar char="-"/>
            </a:pPr>
            <a:r>
              <a:rPr lang="en-US" sz="1400" dirty="0" smtClean="0"/>
              <a:t>BAs</a:t>
            </a:r>
            <a:endParaRPr lang="en-US" sz="140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DB59-510A-42D3-A67A-A101FF683948}" type="datetime1">
              <a:rPr lang="en-US" altLang="de-DE" smtClean="0"/>
              <a:pPr/>
              <a:t>4/1/2019</a:t>
            </a:fld>
            <a:endParaRPr lang="en-US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dirty="0" smtClean="0"/>
              <a:t>CLINT, Michael Boos</a:t>
            </a:r>
            <a:endParaRPr lang="en-US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de-DE" smtClean="0"/>
              <a:t>Page </a:t>
            </a:r>
            <a:fld id="{306BF85D-5A8C-461E-ACE4-E6B286D1B842}" type="slidenum">
              <a:rPr lang="en-US" altLang="de-DE" smtClean="0"/>
              <a:pPr/>
              <a:t>9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9605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28A5"/>
      </a:dk2>
      <a:lt2>
        <a:srgbClr val="808080"/>
      </a:lt2>
      <a:accent1>
        <a:srgbClr val="0028A5"/>
      </a:accent1>
      <a:accent2>
        <a:srgbClr val="A3ADB7"/>
      </a:accent2>
      <a:accent3>
        <a:srgbClr val="FFFFFF"/>
      </a:accent3>
      <a:accent4>
        <a:srgbClr val="000000"/>
      </a:accent4>
      <a:accent5>
        <a:srgbClr val="AAACCF"/>
      </a:accent5>
      <a:accent6>
        <a:srgbClr val="939CA6"/>
      </a:accent6>
      <a:hlink>
        <a:srgbClr val="DC6027"/>
      </a:hlink>
      <a:folHlink>
        <a:srgbClr val="00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altLang="de-DE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altLang="de-DE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28A5"/>
        </a:dk2>
        <a:lt2>
          <a:srgbClr val="808080"/>
        </a:lt2>
        <a:accent1>
          <a:srgbClr val="0028A5"/>
        </a:accent1>
        <a:accent2>
          <a:srgbClr val="A3ADB7"/>
        </a:accent2>
        <a:accent3>
          <a:srgbClr val="FFFFFF"/>
        </a:accent3>
        <a:accent4>
          <a:srgbClr val="000000"/>
        </a:accent4>
        <a:accent5>
          <a:srgbClr val="AAACCF"/>
        </a:accent5>
        <a:accent6>
          <a:srgbClr val="939CA6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uzh_praesentation_e</Template>
  <TotalTime>0</TotalTime>
  <Words>1501</Words>
  <Application>Microsoft Office PowerPoint</Application>
  <PresentationFormat>Bildschirmpräsentation (4:3)</PresentationFormat>
  <Paragraphs>227</Paragraphs>
  <Slides>18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Arial</vt:lpstr>
      <vt:lpstr>Wingdings</vt:lpstr>
      <vt:lpstr>Standarddesign</vt:lpstr>
      <vt:lpstr>CLINT: Cognitive Load in Interpreting and Translation</vt:lpstr>
      <vt:lpstr>Fundamental idea of the project</vt:lpstr>
      <vt:lpstr>The CLINT Team</vt:lpstr>
      <vt:lpstr>What is English as a lingua franca (ELF)</vt:lpstr>
      <vt:lpstr>What is English as a lingua franca (ELF)</vt:lpstr>
      <vt:lpstr>Workload measurement</vt:lpstr>
      <vt:lpstr>Workload measurement</vt:lpstr>
      <vt:lpstr>Workload measurement</vt:lpstr>
      <vt:lpstr>CLINT participants</vt:lpstr>
      <vt:lpstr>Interpreters &amp; Translators: Two PhD projects</vt:lpstr>
      <vt:lpstr>Experimental set-up for the interpreters – overview</vt:lpstr>
      <vt:lpstr>Experimental set-up: Listening task</vt:lpstr>
      <vt:lpstr>Experimental set-up: Shadowing task</vt:lpstr>
      <vt:lpstr>Experimental set-up: Interpretation task</vt:lpstr>
      <vt:lpstr>Experimental set-up: Lexical decision task</vt:lpstr>
      <vt:lpstr>Planned data analysis</vt:lpstr>
      <vt:lpstr>Planned data analysis</vt:lpstr>
      <vt:lpstr>Current status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 the title of the presentation here</dc:title>
  <dc:creator>Michi</dc:creator>
  <dc:description>Vorlage uzh_praesentation_e MSO2003 v1 7.5.2010</dc:description>
  <cp:lastModifiedBy>Michi</cp:lastModifiedBy>
  <cp:revision>59</cp:revision>
  <dcterms:created xsi:type="dcterms:W3CDTF">2018-09-12T11:45:47Z</dcterms:created>
  <dcterms:modified xsi:type="dcterms:W3CDTF">2019-04-01T09:24:48Z</dcterms:modified>
</cp:coreProperties>
</file>